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20B0604020202020204" charset="0"/>
      <p:bold r:id="rId13"/>
    </p:embeddedFont>
    <p:embeddedFont>
      <p:font typeface="Montserrat Light" panose="00000400000000000000" pitchFamily="2" charset="0"/>
      <p:regular r:id="rId14"/>
      <p:italic r:id="rId15"/>
    </p:embeddedFont>
    <p:embeddedFont>
      <p:font typeface="Source Sans 3" panose="020B0604020202020204" charset="0"/>
      <p:regular r:id="rId1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626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98418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Criptografia RSA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784163"/>
            <a:ext cx="513314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 matemática à segurança digital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50198" y="4504968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Uma jornada completa pelo algoritmo que revolucionou a segurança da informação e continua protegendo comunicações em todo o </a:t>
            </a:r>
            <a:r>
              <a:rPr lang="en-US" sz="190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mundo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</a:p>
          <a:p>
            <a:pPr marL="0" indent="0" algn="l">
              <a:lnSpc>
                <a:spcPts val="2900"/>
              </a:lnSpc>
              <a:buNone/>
            </a:pPr>
            <a:endParaRPr lang="en-US" sz="1900" dirty="0">
              <a:solidFill>
                <a:srgbClr val="3D3838"/>
              </a:solidFill>
              <a:latin typeface="Source Sans 3" pitchFamily="34" charset="0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1900" dirty="0">
              <a:solidFill>
                <a:srgbClr val="3D3838"/>
              </a:solidFill>
              <a:latin typeface="Source Sans 3" pitchFamily="34" charset="0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1900" dirty="0">
              <a:solidFill>
                <a:srgbClr val="3D3838"/>
              </a:solidFill>
              <a:latin typeface="Source Sans 3" pitchFamily="34" charset="0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1900" dirty="0">
              <a:solidFill>
                <a:srgbClr val="3D3838"/>
              </a:solidFill>
              <a:latin typeface="Source Sans 3" pitchFamily="34" charset="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3D3838"/>
                </a:solidFill>
                <a:latin typeface="Source Sans 3" pitchFamily="34" charset="0"/>
              </a:rPr>
              <a:t>Aluno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</a:rPr>
              <a:t>: Davidson Alves Rocha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>
                <a:solidFill>
                  <a:srgbClr val="3D3838"/>
                </a:solidFill>
                <a:latin typeface="Source Sans 3" pitchFamily="34" charset="0"/>
              </a:rPr>
              <a:t>RA: 1252211624013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900" y="651748"/>
            <a:ext cx="4188381" cy="496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RSA em Perspectiva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50900" y="1694259"/>
            <a:ext cx="215586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✅ Quando Usar RSA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250900" y="2540794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Troca de chaves simétricas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50900" y="3272552"/>
            <a:ext cx="215586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Assinatura digital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0900" y="3676650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Certificados SSL/TLS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50900" y="4408408"/>
            <a:ext cx="215586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Sistemas legados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947309" y="1694259"/>
            <a:ext cx="215586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❌ Quando Evitar RSA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8947309" y="2540794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Criptografia de dados grandes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8947309" y="3272552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Novos sistemas (preferir ECC)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947309" y="4004310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Sistemas pós-quânticos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947309" y="4736068"/>
            <a:ext cx="2155865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Aplicações móveis (lento)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1643717" y="1694259"/>
            <a:ext cx="223730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🔮 O Futuro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1643717" y="2230517"/>
            <a:ext cx="223730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Transição para ECC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643717" y="2634615"/>
            <a:ext cx="2237303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Algoritmos pós-quânticos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11643717" y="3366373"/>
            <a:ext cx="2237303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Híbridos clássico-quântico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1643717" y="4098131"/>
            <a:ext cx="2237303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Chaves maiores temporariamente</a:t>
            </a:r>
            <a:endParaRPr lang="en-US" sz="1700" dirty="0"/>
          </a:p>
        </p:txBody>
      </p:sp>
      <p:sp>
        <p:nvSpPr>
          <p:cNvPr id="19" name="Shape 16"/>
          <p:cNvSpPr/>
          <p:nvPr/>
        </p:nvSpPr>
        <p:spPr>
          <a:xfrm>
            <a:off x="6250900" y="5822717"/>
            <a:ext cx="7614999" cy="34885"/>
          </a:xfrm>
          <a:prstGeom prst="rect">
            <a:avLst/>
          </a:prstGeom>
          <a:solidFill>
            <a:srgbClr val="3D3838">
              <a:alpha val="5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6578560" y="6349008"/>
            <a:ext cx="728733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"O RSA nos ensina que a matemática pode ser tanto elegante quanto prática, fornecendo segurança através da beleza dos números primos. Após 45 anos, continua sendo fundamental para a internet moderna."</a:t>
            </a:r>
            <a:endParaRPr lang="en-US" sz="1700" dirty="0"/>
          </a:p>
        </p:txBody>
      </p:sp>
      <p:sp>
        <p:nvSpPr>
          <p:cNvPr id="21" name="Shape 18"/>
          <p:cNvSpPr/>
          <p:nvPr/>
        </p:nvSpPr>
        <p:spPr>
          <a:xfrm>
            <a:off x="6250900" y="6103263"/>
            <a:ext cx="30480" cy="147447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694" y="621149"/>
            <a:ext cx="4107418" cy="513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 que é RSA?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0694" y="1676638"/>
            <a:ext cx="6248995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RSA (Rivest-Shamir-Adleman) é um algoritmo de criptografia assimétrica desenvolvido em 1977, sendo um dos primeiros e mais amplamente utilizados sistemas de chave pública da história.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0694" y="3234809"/>
            <a:ext cx="6248995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Sua importância está em usar duas chaves diferentes: uma pública para criptografar e outra privada para descriptografar, revolucionando a forma como compartilhamos informações de forma segura.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331" y="1727478"/>
            <a:ext cx="6248995" cy="62489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4267" y="804267"/>
            <a:ext cx="6505932" cy="52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Características Fundamentais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804267" y="1786057"/>
            <a:ext cx="6396037" cy="2877026"/>
          </a:xfrm>
          <a:prstGeom prst="roundRect">
            <a:avLst>
              <a:gd name="adj" fmla="val 119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034058" y="2015847"/>
            <a:ext cx="689372" cy="689372"/>
          </a:xfrm>
          <a:prstGeom prst="roundRect">
            <a:avLst>
              <a:gd name="adj" fmla="val 13262920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605" y="2205395"/>
            <a:ext cx="310158" cy="3101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34058" y="2935010"/>
            <a:ext cx="3314819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Criptografia Assimétrica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34058" y="3399234"/>
            <a:ext cx="5936456" cy="1034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Utiliza duas chaves diferentes: uma pública para criptografar e outra privada para descriptografar, eliminando a necessidade de compartilhar segredos.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430095" y="1786057"/>
            <a:ext cx="6396037" cy="2877026"/>
          </a:xfrm>
          <a:prstGeom prst="roundRect">
            <a:avLst>
              <a:gd name="adj" fmla="val 119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659886" y="2015847"/>
            <a:ext cx="689372" cy="689372"/>
          </a:xfrm>
          <a:prstGeom prst="roundRect">
            <a:avLst>
              <a:gd name="adj" fmla="val 13262920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9433" y="2205395"/>
            <a:ext cx="310158" cy="31015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9886" y="2935010"/>
            <a:ext cx="448210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Problema Matemático Complexo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59886" y="3399234"/>
            <a:ext cx="593645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Sua segurança baseia-se na extrema dificuldade de fatorar números muito grandes em seus fatores primos.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04267" y="4892873"/>
            <a:ext cx="6396037" cy="2532340"/>
          </a:xfrm>
          <a:prstGeom prst="roundRect">
            <a:avLst>
              <a:gd name="adj" fmla="val 136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1034058" y="5122664"/>
            <a:ext cx="689372" cy="689372"/>
          </a:xfrm>
          <a:prstGeom prst="roundRect">
            <a:avLst>
              <a:gd name="adj" fmla="val 13262920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3605" y="5312212"/>
            <a:ext cx="310158" cy="31015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34058" y="6041827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Bidirecional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1034058" y="6506051"/>
            <a:ext cx="593645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Pode tanto criptografar mensagens quanto criar assinaturas digitais, garantindo autenticidade e integridade.</a:t>
            </a:r>
            <a:endParaRPr lang="en-US" sz="1800" dirty="0"/>
          </a:p>
        </p:txBody>
      </p:sp>
      <p:sp>
        <p:nvSpPr>
          <p:cNvPr id="18" name="Shape 13"/>
          <p:cNvSpPr/>
          <p:nvPr/>
        </p:nvSpPr>
        <p:spPr>
          <a:xfrm>
            <a:off x="7430095" y="4892873"/>
            <a:ext cx="6396037" cy="2532340"/>
          </a:xfrm>
          <a:prstGeom prst="roundRect">
            <a:avLst>
              <a:gd name="adj" fmla="val 136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4"/>
          <p:cNvSpPr/>
          <p:nvPr/>
        </p:nvSpPr>
        <p:spPr>
          <a:xfrm>
            <a:off x="7659886" y="5122664"/>
            <a:ext cx="689372" cy="689372"/>
          </a:xfrm>
          <a:prstGeom prst="roundRect">
            <a:avLst>
              <a:gd name="adj" fmla="val 13262920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9433" y="5312212"/>
            <a:ext cx="310158" cy="31015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9886" y="6041827"/>
            <a:ext cx="303490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Amplamente Adotado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59886" y="6506051"/>
            <a:ext cx="593645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Base essencial de protocolos críticos como HTTPS, SSH, VPN e certificados digitais usados diariamente.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391" y="693301"/>
            <a:ext cx="7673578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Como Funciona o Fluxo de Comunicação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178391" y="1439347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8391" y="1752481"/>
            <a:ext cx="7760018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178391" y="1897023"/>
            <a:ext cx="333887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Alice gera seu par de chaves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178391" y="2296358"/>
            <a:ext cx="7760018" cy="593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Alice cria uma chave pública (que pode compartilhar livremente) e uma chave privada (mantida em total segredo).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78391" y="3235404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78391" y="3548539"/>
            <a:ext cx="7760018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6178391" y="3693081"/>
            <a:ext cx="421040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Bob obtém a chave pública de Alice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178391" y="4092416"/>
            <a:ext cx="776001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Alice compartilha sua chave pública com Bob através de um canal que pode ser inseguro.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178391" y="4734878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78391" y="5048012"/>
            <a:ext cx="7760018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178391" y="5192554"/>
            <a:ext cx="342852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Bob criptografa a mensagem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178391" y="5591889"/>
            <a:ext cx="776001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Bob usa a chave pública de Alice para transformar a mensagem em texto cifrado ilegível.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178391" y="6234351"/>
            <a:ext cx="19764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178391" y="6547485"/>
            <a:ext cx="7760018" cy="2286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6178391" y="6692027"/>
            <a:ext cx="511599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Alice descriptografa com sua chave privada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178391" y="7091363"/>
            <a:ext cx="776001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Apenas Alice, com sua chave privada, consegue reverter o processo e ler a mensagem original.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553" y="631388"/>
            <a:ext cx="7688223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Fundamentos Matemáticos do RSA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53" y="1755696"/>
            <a:ext cx="4873228" cy="4873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4471" y="1727002"/>
            <a:ext cx="2655094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Aritmética Modular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244471" y="2282547"/>
            <a:ext cx="7589877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Base de todas as operações do RSA. Define que </a:t>
            </a: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≡ b (mod n)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quando a e b têm o mesmo resto na divisão por n.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244471" y="3200757"/>
            <a:ext cx="2609136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Números Primos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244471" y="3756303"/>
            <a:ext cx="7589877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Todo número tem fatoração prima única. Encontrar os primos que formam um número grande é computacionalmente inviável.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244471" y="4674513"/>
            <a:ext cx="4061460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Função Totiente de Euler φ(n)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244471" y="5230058"/>
            <a:ext cx="7589877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Conta quantos números menores que n são coprimos com ele. Para o produto de dois primos: </a:t>
            </a: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φ(p×q) = (p-1)×(q-1)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244471" y="6148268"/>
            <a:ext cx="2609136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Teorema de Euler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244471" y="6703814"/>
            <a:ext cx="7589877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Garante que </a:t>
            </a: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a^φ(n) ≡ 1 (mod n)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permitindo que a criptografia e descriptografia sejam operações inversas.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335" y="461486"/>
            <a:ext cx="5419963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Geração de Chaves: Passo a Passo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755094" y="1430179"/>
            <a:ext cx="167759" cy="755094"/>
          </a:xfrm>
          <a:prstGeom prst="roundRect">
            <a:avLst>
              <a:gd name="adj" fmla="val 15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587335" y="1320046"/>
            <a:ext cx="503396" cy="503396"/>
          </a:xfrm>
          <a:prstGeom prst="roundRect">
            <a:avLst>
              <a:gd name="adj" fmla="val 9082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184" y="1445895"/>
            <a:ext cx="251698" cy="2516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58491" y="1346240"/>
            <a:ext cx="3571875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Gerar dois números primos grandes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258491" y="1685211"/>
            <a:ext cx="1278457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Escolha p e q, primos distintos com tamanhos similares. Para chaves de 2048 bits, cada primo deve ter aproximadamente 1024 bits.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006793" y="2604849"/>
            <a:ext cx="167759" cy="755094"/>
          </a:xfrm>
          <a:prstGeom prst="roundRect">
            <a:avLst>
              <a:gd name="adj" fmla="val 15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839033" y="2494717"/>
            <a:ext cx="503396" cy="503396"/>
          </a:xfrm>
          <a:prstGeom prst="roundRect">
            <a:avLst>
              <a:gd name="adj" fmla="val 9082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883" y="2620566"/>
            <a:ext cx="251698" cy="2516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10189" y="2520910"/>
            <a:ext cx="2709267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Calcular o módulo n = p × q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1510189" y="2859881"/>
            <a:ext cx="1253287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Este será o módulo público que define o tamanho da chave. Por exemplo, dois primos de 1024 bits geram um n de 2048 bits.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1258491" y="3779520"/>
            <a:ext cx="167759" cy="755094"/>
          </a:xfrm>
          <a:prstGeom prst="roundRect">
            <a:avLst>
              <a:gd name="adj" fmla="val 15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1090732" y="3669387"/>
            <a:ext cx="503396" cy="503396"/>
          </a:xfrm>
          <a:prstGeom prst="roundRect">
            <a:avLst>
              <a:gd name="adj" fmla="val 9082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6581" y="3795236"/>
            <a:ext cx="251698" cy="25169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761887" y="3695581"/>
            <a:ext cx="2556272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Calcular φ(n) = (p-1) × (q-1)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1761887" y="4034552"/>
            <a:ext cx="1228117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função totiente é fundamental e deve ser mantida em segredo absoluto, pois revelá-la comprometeria todo o sistema.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1510308" y="4954191"/>
            <a:ext cx="167759" cy="755094"/>
          </a:xfrm>
          <a:prstGeom prst="roundRect">
            <a:avLst>
              <a:gd name="adj" fmla="val 15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4"/>
          <p:cNvSpPr/>
          <p:nvPr/>
        </p:nvSpPr>
        <p:spPr>
          <a:xfrm>
            <a:off x="1342549" y="4844058"/>
            <a:ext cx="503396" cy="503396"/>
          </a:xfrm>
          <a:prstGeom prst="roundRect">
            <a:avLst>
              <a:gd name="adj" fmla="val 9082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8398" y="4969907"/>
            <a:ext cx="251698" cy="2516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013704" y="4870252"/>
            <a:ext cx="2823091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Escolher expoente público e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2013704" y="5209223"/>
            <a:ext cx="12029361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Geralmente usa-se e = 65537, que é primo, tem poucos bits "1" (eficiência) e é amplamente testado.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1258491" y="6128861"/>
            <a:ext cx="167759" cy="755094"/>
          </a:xfrm>
          <a:prstGeom prst="roundRect">
            <a:avLst>
              <a:gd name="adj" fmla="val 1500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18"/>
          <p:cNvSpPr/>
          <p:nvPr/>
        </p:nvSpPr>
        <p:spPr>
          <a:xfrm>
            <a:off x="1090732" y="6018728"/>
            <a:ext cx="503396" cy="503396"/>
          </a:xfrm>
          <a:prstGeom prst="roundRect">
            <a:avLst>
              <a:gd name="adj" fmla="val 9082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6581" y="6144578"/>
            <a:ext cx="251698" cy="25169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761887" y="6044922"/>
            <a:ext cx="2801183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Calcular expoente privado d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1761887" y="6383893"/>
            <a:ext cx="1228117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 é o inverso modular de e: e×d ≡ 1 (mod φ(n)). Calculado usando o Algoritmo Euclidiano Estendido.</a:t>
            </a:r>
            <a:endParaRPr lang="en-US" sz="1300" dirty="0"/>
          </a:p>
        </p:txBody>
      </p:sp>
      <p:sp>
        <p:nvSpPr>
          <p:cNvPr id="28" name="Shape 21"/>
          <p:cNvSpPr/>
          <p:nvPr/>
        </p:nvSpPr>
        <p:spPr>
          <a:xfrm>
            <a:off x="587335" y="7072789"/>
            <a:ext cx="13455729" cy="696278"/>
          </a:xfrm>
          <a:prstGeom prst="roundRect">
            <a:avLst>
              <a:gd name="adj" fmla="val 3615"/>
            </a:avLst>
          </a:prstGeom>
          <a:solidFill>
            <a:srgbClr val="D6D7D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094" y="7310914"/>
            <a:ext cx="209669" cy="167759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1132523" y="7282458"/>
            <a:ext cx="1274278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Resultado:</a:t>
            </a:r>
            <a:r>
              <a:rPr lang="en-US" sz="13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Chave Pública (n, e) para compartilhar | Chave Privada (n, d) para manter em segredo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063" y="392906"/>
            <a:ext cx="4089916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Criptografar e Descriptografar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500063" y="1074777"/>
            <a:ext cx="1948339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🔒 Criptografia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00063" y="1468755"/>
            <a:ext cx="664083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Para criptografar uma mensagem m usando a chave pública (n, e):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0063" y="1863804"/>
            <a:ext cx="6640830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1863804"/>
            <a:ext cx="6640830" cy="2486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00063" y="2293144"/>
            <a:ext cx="664083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texto cifrado c é enviado pelo canal inseguro. Mesmo que interceptado, não pode ser lido sem a chave privada.</a:t>
            </a: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19" y="3360460"/>
            <a:ext cx="4869140" cy="48691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97128" y="1074777"/>
            <a:ext cx="1948339" cy="25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🔓 Descriptografia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497128" y="1468755"/>
            <a:ext cx="664083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Para descriptografar o texto c usando a chave privada (n, d):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7497128" y="1863804"/>
            <a:ext cx="6640830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2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128" y="1863804"/>
            <a:ext cx="6640830" cy="24860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97128" y="2293144"/>
            <a:ext cx="6640830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mensagem original m é recuperada. A matemática garante que (m^e)^d ≡ m (mod n) pelo Teorema de Euler.</a:t>
            </a:r>
            <a:endParaRPr lang="en-US" sz="11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8843" y="3360460"/>
            <a:ext cx="4869140" cy="48691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2802" y="402908"/>
            <a:ext cx="461736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Segurança e Tamanhos de Chave</a:t>
            </a:r>
            <a:endParaRPr lang="en-US" sz="2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02" y="1028938"/>
            <a:ext cx="13604796" cy="76185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2802" y="8812292"/>
            <a:ext cx="13604796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segurança do RSA baseia-se na dificuldade de fatorar números grandes. Chaves de </a:t>
            </a:r>
            <a:r>
              <a:rPr lang="en-US" sz="11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1024 bits já foram quebradas</a:t>
            </a: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 não devem ser usadas. O padrão atual recomenda </a:t>
            </a:r>
            <a:r>
              <a:rPr lang="en-US" sz="11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2048 bits como mínimo</a:t>
            </a: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com 3072 bits para sistemas que precisam durar além de 2030.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12802" y="9416653"/>
            <a:ext cx="13604796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ameaça quântica se aproxima: o Algoritmo de Shor pode quebrar RSA em tempo polinomial quando computadores quânticos suficientemente poderosos existirem.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765" y="905470"/>
            <a:ext cx="7761089" cy="51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Principais Ataques e Contramedidas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86765" y="1865948"/>
            <a:ext cx="6416040" cy="2785229"/>
          </a:xfrm>
          <a:prstGeom prst="roundRect">
            <a:avLst>
              <a:gd name="adj" fmla="val 5253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756285" y="1865948"/>
            <a:ext cx="121920" cy="2785229"/>
          </a:xfrm>
          <a:prstGeom prst="roundRect">
            <a:avLst>
              <a:gd name="adj" fmla="val 2765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33475" y="2121218"/>
            <a:ext cx="287881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Side-Channel Attacks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133475" y="2575203"/>
            <a:ext cx="5814060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Ameaça: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Análise de tempo de execução, consumo de energia ou padrões de acesso à memória podem revelar informações sobre a chave privada.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33475" y="3721537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Defesa: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Implementar operações em tempo constante e usar técnicas de blinding para mascarar operações sensíveis.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7595" y="1865948"/>
            <a:ext cx="6416040" cy="2785229"/>
          </a:xfrm>
          <a:prstGeom prst="roundRect">
            <a:avLst>
              <a:gd name="adj" fmla="val 5253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7"/>
          <p:cNvSpPr/>
          <p:nvPr/>
        </p:nvSpPr>
        <p:spPr>
          <a:xfrm>
            <a:off x="7397115" y="1865948"/>
            <a:ext cx="121920" cy="2785229"/>
          </a:xfrm>
          <a:prstGeom prst="roundRect">
            <a:avLst>
              <a:gd name="adj" fmla="val 2765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7774305" y="2121218"/>
            <a:ext cx="27186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Ataques de Padding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774305" y="2575203"/>
            <a:ext cx="5814060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Ameaça: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Exploração de oráculos de padding (como Bleichenbacher) pode permitir descriptografar mensagens sem a chave privada.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74305" y="3721537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Defesa: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Usar padding OAEP (Optimal Asymmetric Encryption Padding) ao invés de PKCS#1 v1.5, que é vulnerável.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86765" y="4875967"/>
            <a:ext cx="6416040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Shape 12"/>
          <p:cNvSpPr/>
          <p:nvPr/>
        </p:nvSpPr>
        <p:spPr>
          <a:xfrm>
            <a:off x="756285" y="4875967"/>
            <a:ext cx="121920" cy="2448044"/>
          </a:xfrm>
          <a:prstGeom prst="roundRect">
            <a:avLst>
              <a:gd name="adj" fmla="val 2765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3"/>
          <p:cNvSpPr/>
          <p:nvPr/>
        </p:nvSpPr>
        <p:spPr>
          <a:xfrm>
            <a:off x="1133475" y="5131237"/>
            <a:ext cx="255436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Baixa Entropia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1133475" y="5585222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Ameaça: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Geradores de números aleatórios fracos podem gerar primos previsíveis, permitindo fatoração do módulo n.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33475" y="6394371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Defesa: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Usar geradores criptograficamente seguros (CSPRNG) e validar a qualidade dos primos gerados.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7595" y="4875967"/>
            <a:ext cx="6416040" cy="2448044"/>
          </a:xfrm>
          <a:prstGeom prst="roundRect">
            <a:avLst>
              <a:gd name="adj" fmla="val 5976"/>
            </a:avLst>
          </a:prstGeom>
          <a:solidFill>
            <a:srgbClr val="FFFFFF"/>
          </a:solidFill>
          <a:ln w="30480">
            <a:solidFill>
              <a:srgbClr val="2D2E3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9" name="Shape 17"/>
          <p:cNvSpPr/>
          <p:nvPr/>
        </p:nvSpPr>
        <p:spPr>
          <a:xfrm>
            <a:off x="7397115" y="4875967"/>
            <a:ext cx="121920" cy="2448044"/>
          </a:xfrm>
          <a:prstGeom prst="roundRect">
            <a:avLst>
              <a:gd name="adj" fmla="val 27657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8"/>
          <p:cNvSpPr/>
          <p:nvPr/>
        </p:nvSpPr>
        <p:spPr>
          <a:xfrm>
            <a:off x="7774305" y="5131237"/>
            <a:ext cx="255436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Ataques Quânticos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774305" y="5585222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Ameaça: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Algoritmo de Shor quebra RSA em tempo polinomial com computadores quânticos suficientemente grandes.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774305" y="6394371"/>
            <a:ext cx="581406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Defesa:</a:t>
            </a:r>
            <a:r>
              <a:rPr lang="en-US" sz="17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Migração gradual para algoritmos pós-quânticos como Kyber, Dilithium e SPHINCS+ (padrões NIST).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1015</Words>
  <Application>Microsoft Office PowerPoint</Application>
  <PresentationFormat>Personalizar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Montserrat Light</vt:lpstr>
      <vt:lpstr>Arial</vt:lpstr>
      <vt:lpstr>Montserrat Bold</vt:lpstr>
      <vt:lpstr>Source Sans 3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Davidson Rocha</cp:lastModifiedBy>
  <cp:revision>3</cp:revision>
  <dcterms:created xsi:type="dcterms:W3CDTF">2025-10-29T15:02:41Z</dcterms:created>
  <dcterms:modified xsi:type="dcterms:W3CDTF">2025-10-29T15:52:03Z</dcterms:modified>
</cp:coreProperties>
</file>